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8"/>
  </p:notesMasterIdLst>
  <p:sldIdLst>
    <p:sldId id="256" r:id="rId2"/>
    <p:sldId id="266" r:id="rId3"/>
    <p:sldId id="258" r:id="rId4"/>
    <p:sldId id="259" r:id="rId5"/>
    <p:sldId id="264" r:id="rId6"/>
    <p:sldId id="260" r:id="rId7"/>
    <p:sldId id="268" r:id="rId8"/>
    <p:sldId id="274" r:id="rId9"/>
    <p:sldId id="269" r:id="rId10"/>
    <p:sldId id="265" r:id="rId11"/>
    <p:sldId id="277" r:id="rId12"/>
    <p:sldId id="276" r:id="rId13"/>
    <p:sldId id="271" r:id="rId14"/>
    <p:sldId id="261" r:id="rId15"/>
    <p:sldId id="272" r:id="rId16"/>
    <p:sldId id="285" r:id="rId17"/>
    <p:sldId id="284" r:id="rId18"/>
    <p:sldId id="283" r:id="rId19"/>
    <p:sldId id="278" r:id="rId20"/>
    <p:sldId id="273" r:id="rId21"/>
    <p:sldId id="262" r:id="rId22"/>
    <p:sldId id="267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NOVIELLO" initials="AN" lastIdx="1" clrIdx="0">
    <p:extLst>
      <p:ext uri="{19B8F6BF-5375-455C-9EA6-DF929625EA0E}">
        <p15:presenceInfo xmlns:p15="http://schemas.microsoft.com/office/powerpoint/2012/main" userId="ANTONIO NOVIELL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1E42"/>
    <a:srgbClr val="9E1D3A"/>
    <a:srgbClr val="EDECE7"/>
    <a:srgbClr val="FFA7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53" y="20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svg>
</file>

<file path=ppt/media/image21.png>
</file>

<file path=ppt/media/image22.jpg>
</file>

<file path=ppt/media/image23.jpg>
</file>

<file path=ppt/media/image24.jpg>
</file>

<file path=ppt/media/image25.pn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png>
</file>

<file path=ppt/media/image34.png>
</file>

<file path=ppt/media/image35.svg>
</file>

<file path=ppt/media/image4.png>
</file>

<file path=ppt/media/image5.sv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D77080-265F-48C3-AA89-CDA7496C04F7}" type="datetimeFigureOut">
              <a:rPr lang="it-IT" smtClean="0"/>
              <a:t>10/09/2020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822B3-266D-47DD-81A7-B763DFC5E7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4319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Identico alla slide 9</a:t>
            </a:r>
          </a:p>
          <a:p>
            <a:r>
              <a:rPr lang="it-IT" dirty="0"/>
              <a:t>Non si poteva fare una funzione/blocco funzionale? Se sì, come?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822B3-266D-47DD-81A7-B763DFC5E7CD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1081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Qual è la differenza rispetto al precedente?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822B3-266D-47DD-81A7-B763DFC5E7CD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2910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g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slide" Target="slid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5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jpg"/><Relationship Id="rId4" Type="http://schemas.openxmlformats.org/officeDocument/2006/relationships/image" Target="../media/image5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jpg"/><Relationship Id="rId4" Type="http://schemas.openxmlformats.org/officeDocument/2006/relationships/image" Target="../media/image5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9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slide" Target="slid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jpg"/><Relationship Id="rId4" Type="http://schemas.openxmlformats.org/officeDocument/2006/relationships/image" Target="../media/image5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jpg"/><Relationship Id="rId4" Type="http://schemas.openxmlformats.org/officeDocument/2006/relationships/image" Target="../media/image5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5.svg"/><Relationship Id="rId3" Type="http://schemas.openxmlformats.org/officeDocument/2006/relationships/image" Target="../media/image9.svg"/><Relationship Id="rId7" Type="http://schemas.microsoft.com/office/2007/relationships/hdphoto" Target="../media/hdphoto1.wdp"/><Relationship Id="rId12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3.png"/><Relationship Id="rId5" Type="http://schemas.openxmlformats.org/officeDocument/2006/relationships/slide" Target="slide14.xml"/><Relationship Id="rId10" Type="http://schemas.openxmlformats.org/officeDocument/2006/relationships/slide" Target="slide21.xml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g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9641C2-70AD-4714-A788-01D3F3CDC8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4311" y="2171766"/>
            <a:ext cx="8659439" cy="1332049"/>
          </a:xfrm>
        </p:spPr>
        <p:txBody>
          <a:bodyPr>
            <a:normAutofit fontScale="90000"/>
          </a:bodyPr>
          <a:lstStyle/>
          <a:p>
            <a:r>
              <a:rPr lang="it-IT" sz="4800" dirty="0">
                <a:solidFill>
                  <a:srgbClr val="B71E42"/>
                </a:solidFill>
              </a:rPr>
              <a:t>Tecnologie informatiche per l’automazione industriale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94383FC-7451-4997-BECD-28AFB355C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1674" y="3429000"/>
            <a:ext cx="3120507" cy="509088"/>
          </a:xfrm>
        </p:spPr>
        <p:txBody>
          <a:bodyPr/>
          <a:lstStyle/>
          <a:p>
            <a:r>
              <a:rPr lang="it-IT" dirty="0"/>
              <a:t>docente:  adriano mele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6950DCA-B24C-4FA3-B4FA-47546727A25A}"/>
              </a:ext>
            </a:extLst>
          </p:cNvPr>
          <p:cNvSpPr txBox="1"/>
          <p:nvPr/>
        </p:nvSpPr>
        <p:spPr>
          <a:xfrm>
            <a:off x="8811491" y="5802284"/>
            <a:ext cx="3557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ANNO ACCADEMICO 2019/2020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2BAEB73-F7BE-493A-87DC-FA5268678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84" y="95768"/>
            <a:ext cx="1195215" cy="119062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4A3F926-21BC-42EE-81F7-61FE33C8590A}"/>
              </a:ext>
            </a:extLst>
          </p:cNvPr>
          <p:cNvSpPr txBox="1"/>
          <p:nvPr/>
        </p:nvSpPr>
        <p:spPr>
          <a:xfrm>
            <a:off x="0" y="5848450"/>
            <a:ext cx="685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Antonio </a:t>
            </a:r>
            <a:r>
              <a:rPr lang="it-IT" sz="1400"/>
              <a:t>Noviello - </a:t>
            </a:r>
            <a:r>
              <a:rPr lang="it-IT" sz="1400" dirty="0"/>
              <a:t>Andrea Lubrano Lavadera</a:t>
            </a:r>
          </a:p>
        </p:txBody>
      </p:sp>
    </p:spTree>
    <p:extLst>
      <p:ext uri="{BB962C8B-B14F-4D97-AF65-F5344CB8AC3E}">
        <p14:creationId xmlns:p14="http://schemas.microsoft.com/office/powerpoint/2010/main" val="711851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0" y="706219"/>
            <a:ext cx="7486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MOTORIZZAZIONE GARAGE E PEDONALE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6819900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36ED508-4216-4B76-B10D-CAFC7A1A0490}"/>
              </a:ext>
            </a:extLst>
          </p:cNvPr>
          <p:cNvSpPr txBox="1"/>
          <p:nvPr/>
        </p:nvSpPr>
        <p:spPr>
          <a:xfrm>
            <a:off x="161925" y="1292662"/>
            <a:ext cx="784721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L’automazione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del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garage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prevede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l’apertura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chiusura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di questo tramite la pressione di un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pulsante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inoltre:</a:t>
            </a:r>
          </a:p>
          <a:p>
            <a:endParaRPr lang="it-IT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B71E42"/>
              </a:buClr>
              <a:buFont typeface="Arial" panose="020B0604020202020204" pitchFamily="34" charset="0"/>
              <a:buChar char="•"/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La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chiusura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del garage è </a:t>
            </a:r>
            <a:r>
              <a:rPr lang="it-IT">
                <a:latin typeface="Segoe UI" panose="020B0502040204020203" pitchFamily="34" charset="0"/>
                <a:cs typeface="Segoe UI" panose="020B0502040204020203" pitchFamily="34" charset="0"/>
              </a:rPr>
              <a:t>temporizzata (15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sec*), in caso di dimenticanze</a:t>
            </a:r>
            <a:b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B71E42"/>
              </a:buClr>
              <a:buFont typeface="Arial" panose="020B0604020202020204" pitchFamily="34" charset="0"/>
              <a:buChar char="•"/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l’accensione delle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luci interne al garage,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viene eseguita in accordo con 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sensori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di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movimento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e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crepuscolari</a:t>
            </a:r>
          </a:p>
          <a:p>
            <a:pPr marL="285750" indent="-285750">
              <a:buClr>
                <a:srgbClr val="B71E42"/>
              </a:buClr>
              <a:buFont typeface="Arial" panose="020B0604020202020204" pitchFamily="34" charset="0"/>
              <a:buChar char="•"/>
            </a:pPr>
            <a:endParaRPr lang="it-IT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Clr>
                <a:srgbClr val="B71E42"/>
              </a:buClr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Un sensore rileverà la fine corsa di apertura ed un timer avvierà la chiusura del garage automaticamente, con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l’accensione delle luci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fino al portico. </a:t>
            </a:r>
            <a:b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Inoltre tramite l’uso di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sensori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inizio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fine corsa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è stata implementata la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apertura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chiusura automatica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del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garage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prevedendo la possibilità di interrompere il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normale decorso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di questo, tramite una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nuova pressione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del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pulsante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un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passaggio attraverso fotocellula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oppure la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rilevazione di movimento all’interno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dello stesso.</a:t>
            </a:r>
          </a:p>
          <a:p>
            <a:pPr>
              <a:buClr>
                <a:srgbClr val="B71E42"/>
              </a:buClr>
            </a:pPr>
            <a:endParaRPr lang="it-IT" dirty="0">
              <a:solidFill>
                <a:srgbClr val="9E1D3A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Clr>
                <a:srgbClr val="B71E42"/>
              </a:buClr>
            </a:pP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Il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pedonale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è dotato di una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serratura elettrica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comandata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dalla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pressione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di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un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pulsante. La chiusura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viene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gestita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meccanicamente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6251270-6932-4F5C-9FDD-338E298881F8}"/>
              </a:ext>
            </a:extLst>
          </p:cNvPr>
          <p:cNvSpPr txBox="1"/>
          <p:nvPr/>
        </p:nvSpPr>
        <p:spPr>
          <a:xfrm>
            <a:off x="0" y="6647974"/>
            <a:ext cx="65151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* i tempi sono stati scelti per favorire l’esecuzione della simulazione</a:t>
            </a:r>
          </a:p>
        </p:txBody>
      </p:sp>
      <p:pic>
        <p:nvPicPr>
          <p:cNvPr id="10" name="Elemento grafico 9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8AF981A-B1EA-4A70-A819-B4365D0E54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57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MOTORIZZAZIONE CANCELLI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6610350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CEC95DF-AB8A-475E-A34F-25C35B900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39223F6F-7B20-46F8-8EA9-672EF32E60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774" y="1808381"/>
            <a:ext cx="11235953" cy="403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99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6824749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Elemento grafico 9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8AF981A-B1EA-4A70-A819-B4365D0E54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6B8AF14C-FC4D-4BFC-85A0-5DC8ABEF2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511" y="1346663"/>
            <a:ext cx="6293081" cy="516827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551DE6E-C47A-446B-9740-8786153BF97F}"/>
              </a:ext>
            </a:extLst>
          </p:cNvPr>
          <p:cNvSpPr txBox="1"/>
          <p:nvPr/>
        </p:nvSpPr>
        <p:spPr>
          <a:xfrm>
            <a:off x="0" y="728044"/>
            <a:ext cx="7486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MOTORIZZAZIONE GARAGE E PEDONALE</a:t>
            </a:r>
          </a:p>
        </p:txBody>
      </p:sp>
      <p:pic>
        <p:nvPicPr>
          <p:cNvPr id="15" name="Immagine 14" descr="Immagine che contiene testo, orologio&#10;&#10;Descrizione generata automaticamente">
            <a:extLst>
              <a:ext uri="{FF2B5EF4-FFF2-40B4-BE49-F238E27FC236}">
                <a16:creationId xmlns:a16="http://schemas.microsoft.com/office/drawing/2014/main" id="{0796E24F-C7C1-4F96-A4F5-CD61885DFB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4592" y="2757376"/>
            <a:ext cx="4855645" cy="209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3986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6824749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551DE6E-C47A-446B-9740-8786153BF97F}"/>
              </a:ext>
            </a:extLst>
          </p:cNvPr>
          <p:cNvSpPr txBox="1"/>
          <p:nvPr/>
        </p:nvSpPr>
        <p:spPr>
          <a:xfrm>
            <a:off x="0" y="728044"/>
            <a:ext cx="7486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MOTORIZZAZIONE GARAGE E PEDONALE</a:t>
            </a:r>
          </a:p>
        </p:txBody>
      </p:sp>
      <p:pic>
        <p:nvPicPr>
          <p:cNvPr id="7" name="Elemento grafico 6" descr="Casa">
            <a:hlinkClick r:id="rId4" action="ppaction://hlinksldjump"/>
            <a:extLst>
              <a:ext uri="{FF2B5EF4-FFF2-40B4-BE49-F238E27FC236}">
                <a16:creationId xmlns:a16="http://schemas.microsoft.com/office/drawing/2014/main" id="{2EFB0AC4-3C2F-4449-9248-46C0DA1069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43EE03D-27E9-4311-B0E0-898E0057EC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417" y="1318423"/>
            <a:ext cx="8132125" cy="543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6448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ILLUMINAZIONE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3848793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1E77522-9C2D-4A43-8CD0-9AC26A82820C}"/>
              </a:ext>
            </a:extLst>
          </p:cNvPr>
          <p:cNvSpPr txBox="1"/>
          <p:nvPr/>
        </p:nvSpPr>
        <p:spPr>
          <a:xfrm>
            <a:off x="295275" y="1330035"/>
            <a:ext cx="7847215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La gestione dell’illuminazione è suddivisa in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 aree differenti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endParaRPr lang="it-IT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r>
              <a:rPr lang="it-IT" sz="1600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Cortile carrabile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:  all’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apertura del cancello carrabile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, in base all’orario, vengono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accese le luci 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dal cancello fino al garage, mentre un timer </a:t>
            </a:r>
            <a:b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(25 sec*) si occuperà di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spegnerle automaticamente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b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C00000"/>
              </a:buClr>
              <a:buFont typeface="+mj-lt"/>
              <a:buAutoNum type="arabicParenR"/>
            </a:pPr>
            <a:r>
              <a:rPr lang="it-IT" sz="1600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Garage interno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:  In accordo con la fascia oraria, tramite la rilevazione di movimento da parte di un sensore oppure all’apertura del garage, vengono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accese delle luci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, che verranno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spente automaticamente 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da un timer (25 sec*), quando non verrà più rilevato il movimento.</a:t>
            </a:r>
            <a:b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r>
              <a:rPr lang="it-IT" sz="1600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Portico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:  In base all’orario, vengono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accese le luci del percorso fino al portico 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di casa, tramite un timer predisposto vengono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spente le luci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b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r>
              <a:rPr lang="it-IT" sz="1600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Cortile pedonale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:  all’apertura del cancello pedonale e in base all’orario, viene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illuminato il percorso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 fino a casa.</a:t>
            </a:r>
            <a:endParaRPr lang="it-IT" sz="1600" dirty="0">
              <a:solidFill>
                <a:srgbClr val="0070C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Clr>
                <a:srgbClr val="B71E42"/>
              </a:buClr>
            </a:pPr>
            <a:endParaRPr lang="it-IT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Clr>
                <a:srgbClr val="B71E42"/>
              </a:buClr>
            </a:pP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L’illuminazione</a:t>
            </a:r>
            <a:r>
              <a:rPr lang="it-IT" sz="1600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delle</a:t>
            </a:r>
            <a:r>
              <a:rPr lang="it-IT" sz="1600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it-IT" sz="1600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aree</a:t>
            </a:r>
            <a:r>
              <a:rPr lang="it-IT" sz="1600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può essere gestita anche mediante i relativi </a:t>
            </a:r>
            <a:r>
              <a:rPr lang="it-IT" sz="16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pulsanti</a:t>
            </a: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buClr>
                <a:srgbClr val="B71E42"/>
              </a:buClr>
            </a:pPr>
            <a:r>
              <a:rPr lang="it-IT" sz="1600" dirty="0">
                <a:latin typeface="Segoe UI" panose="020B0502040204020203" pitchFamily="34" charset="0"/>
                <a:cs typeface="Segoe UI" panose="020B0502040204020203" pitchFamily="34" charset="0"/>
              </a:rPr>
              <a:t>E’ stato inoltre implementato un sistema che permette di calcolare l’ora corrente, in modo da sincronizzare i vari timer, usati per la gestione delle luci.</a:t>
            </a:r>
            <a:b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19DA44-621C-4A49-BE41-E1DB6FE6CD9F}"/>
              </a:ext>
            </a:extLst>
          </p:cNvPr>
          <p:cNvSpPr txBox="1"/>
          <p:nvPr/>
        </p:nvSpPr>
        <p:spPr>
          <a:xfrm>
            <a:off x="0" y="6647974"/>
            <a:ext cx="65151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* i tempi sono stati scelti per favorire l’esecuzione della simulazione</a:t>
            </a:r>
          </a:p>
        </p:txBody>
      </p:sp>
      <p:pic>
        <p:nvPicPr>
          <p:cNvPr id="9" name="Elemento grafico 8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A4EAAD-3859-42DD-AA30-363DF4F96B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245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lemento grafico 8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A4EAAD-3859-42DD-AA30-363DF4F96B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F873040-0F7C-4838-A3A6-1981FADDFA5F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ILLUMINAZIONE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EBDBBB90-D065-4EE1-9BD4-8A4F9AE709AA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3848793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 descr="Immagine che contiene screenshot, cavallo, gruppo, persone&#10;&#10;Descrizione generata automaticamente">
            <a:extLst>
              <a:ext uri="{FF2B5EF4-FFF2-40B4-BE49-F238E27FC236}">
                <a16:creationId xmlns:a16="http://schemas.microsoft.com/office/drawing/2014/main" id="{B010BA8E-DA67-4BEE-97F7-AE644D8E7E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348" y="1312269"/>
            <a:ext cx="7980218" cy="1385497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4B7E78FD-E96F-4C46-A77B-182A44510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348" y="2697766"/>
            <a:ext cx="4843602" cy="403507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7AEA57C-30B0-4B56-ADF6-9E34D8DDB4F7}"/>
              </a:ext>
            </a:extLst>
          </p:cNvPr>
          <p:cNvSpPr txBox="1"/>
          <p:nvPr/>
        </p:nvSpPr>
        <p:spPr>
          <a:xfrm>
            <a:off x="5533332" y="3886200"/>
            <a:ext cx="4497186" cy="120032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B71E42"/>
                </a:solidFill>
              </a:rPr>
              <a:t>TP_RESET_TIMER</a:t>
            </a:r>
            <a:r>
              <a:rPr lang="it-IT" dirty="0"/>
              <a:t>: il timer presenta la caratteristica di poter far ricominciare il conteggio (di </a:t>
            </a:r>
            <a:r>
              <a:rPr lang="it-IT" dirty="0">
                <a:solidFill>
                  <a:srgbClr val="B71E42"/>
                </a:solidFill>
              </a:rPr>
              <a:t>PT</a:t>
            </a:r>
            <a:r>
              <a:rPr lang="it-IT" dirty="0"/>
              <a:t>), quando l’ingresso in </a:t>
            </a:r>
            <a:r>
              <a:rPr lang="it-IT" dirty="0">
                <a:solidFill>
                  <a:srgbClr val="B71E42"/>
                </a:solidFill>
              </a:rPr>
              <a:t>RESET</a:t>
            </a:r>
            <a:r>
              <a:rPr lang="it-IT" dirty="0"/>
              <a:t> è alto</a:t>
            </a:r>
          </a:p>
        </p:txBody>
      </p:sp>
    </p:spTree>
    <p:extLst>
      <p:ext uri="{BB962C8B-B14F-4D97-AF65-F5344CB8AC3E}">
        <p14:creationId xmlns:p14="http://schemas.microsoft.com/office/powerpoint/2010/main" val="30065270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lemento grafico 8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A4EAAD-3859-42DD-AA30-363DF4F96B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F873040-0F7C-4838-A3A6-1981FADDFA5F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ILLUMINAZIONE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EBDBBB90-D065-4EE1-9BD4-8A4F9AE709AA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3848793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B010BA8E-DA67-4BEE-97F7-AE644D8E7E8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95348" y="1312269"/>
            <a:ext cx="7917125" cy="138549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29999C6-BE2D-4746-B7CF-B0ED62CFCD95}"/>
              </a:ext>
            </a:extLst>
          </p:cNvPr>
          <p:cNvSpPr txBox="1"/>
          <p:nvPr/>
        </p:nvSpPr>
        <p:spPr>
          <a:xfrm>
            <a:off x="5819197" y="3560070"/>
            <a:ext cx="3925455" cy="120032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B71E42"/>
                </a:solidFill>
              </a:rPr>
              <a:t>TP_RESETOFF_TIMER</a:t>
            </a:r>
            <a:r>
              <a:rPr lang="it-IT" dirty="0"/>
              <a:t>: il timer presenta la caratteristica di poter spegnere le luci, anche durante il conteggio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0A9295E-9AAB-48EE-93C2-44B29481F5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348" y="2697766"/>
            <a:ext cx="5548747" cy="391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17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lemento grafico 8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A4EAAD-3859-42DD-AA30-363DF4F96B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F873040-0F7C-4838-A3A6-1981FADDFA5F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ILLUMINAZIONE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EBDBBB90-D065-4EE1-9BD4-8A4F9AE709AA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3848793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A5BF8C8B-0359-4FA6-9319-05716D48D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275" y="1495797"/>
            <a:ext cx="10891408" cy="481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3009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lemento grafico 8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A4EAAD-3859-42DD-AA30-363DF4F96B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F873040-0F7C-4838-A3A6-1981FADDFA5F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ILLUMINAZIONE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EBDBBB90-D065-4EE1-9BD4-8A4F9AE709AA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3848793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A5BF8C8B-0359-4FA6-9319-05716D48D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275" y="1495797"/>
            <a:ext cx="10891408" cy="481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310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lemento grafico 8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A4EAAD-3859-42DD-AA30-363DF4F96B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7" name="Immagine 6" descr="Immagine che contiene metro, orologio&#10;&#10;Descrizione generata automaticamente">
            <a:extLst>
              <a:ext uri="{FF2B5EF4-FFF2-40B4-BE49-F238E27FC236}">
                <a16:creationId xmlns:a16="http://schemas.microsoft.com/office/drawing/2014/main" id="{FD6B411A-8C6E-40FE-A1A6-8A910132F1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12" y="1631983"/>
            <a:ext cx="8090623" cy="1075553"/>
          </a:xfrm>
          <a:prstGeom prst="rect">
            <a:avLst/>
          </a:prstGeom>
        </p:spPr>
      </p:pic>
      <p:pic>
        <p:nvPicPr>
          <p:cNvPr id="10" name="Immagine 9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A7D84C63-238B-43FB-A1D9-C8CFB24C81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12" y="3186900"/>
            <a:ext cx="8090623" cy="1588434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06657E21-3B1E-4658-9E81-D00BA98D84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413" y="5225278"/>
            <a:ext cx="8090623" cy="943332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F873040-0F7C-4838-A3A6-1981FADDFA5F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ILLUMINAZIONE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EBDBBB90-D065-4EE1-9BD4-8A4F9AE709AA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3848793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3407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133004" y="674401"/>
            <a:ext cx="77098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1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DESCRIZIONE GENERALE DEL PROBLEMA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7524750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5ED84A0-4218-4727-87D0-39F5B47C5018}"/>
              </a:ext>
            </a:extLst>
          </p:cNvPr>
          <p:cNvSpPr txBox="1"/>
          <p:nvPr/>
        </p:nvSpPr>
        <p:spPr>
          <a:xfrm>
            <a:off x="224443" y="1649700"/>
            <a:ext cx="787215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0" i="0" dirty="0">
                <a:effectLst/>
                <a:latin typeface="Segoe UI" panose="020B0502040204020203" pitchFamily="34" charset="0"/>
              </a:rPr>
              <a:t>Il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sistema domotico 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realizzato ha lo scopo di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gestire alcune automazioni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, che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semplificano vari scenari 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di rientro a casa da parte di diversi membri di una famiglia.</a:t>
            </a:r>
            <a:br>
              <a:rPr lang="it-IT" b="0" i="0" dirty="0">
                <a:effectLst/>
                <a:latin typeface="Segoe UI" panose="020B0502040204020203" pitchFamily="34" charset="0"/>
              </a:rPr>
            </a:br>
            <a:br>
              <a:rPr lang="it-IT" b="0" i="0" dirty="0">
                <a:effectLst/>
                <a:latin typeface="Segoe UI" panose="020B0502040204020203" pitchFamily="34" charset="0"/>
              </a:rPr>
            </a:br>
            <a:r>
              <a:rPr lang="it-IT" b="0" i="0" dirty="0">
                <a:effectLst/>
                <a:latin typeface="Segoe UI" panose="020B0502040204020203" pitchFamily="34" charset="0"/>
              </a:rPr>
              <a:t>Viene automatizzata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l'apertura di un cancello carrabile 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che consente il passaggio di autovetture, come anche quella di un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cancello pedonale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. Associati alle aperture dei vari cancelli, ci sono </a:t>
            </a:r>
            <a:r>
              <a:rPr lang="it-IT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percorsi illuminati 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diversamente in base a quale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cancello 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viene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 aperto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 ed in base alla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fascia oraria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 di interazione.</a:t>
            </a:r>
            <a:br>
              <a:rPr lang="it-IT" b="0" i="0" dirty="0">
                <a:effectLst/>
                <a:latin typeface="Segoe UI" panose="020B0502040204020203" pitchFamily="34" charset="0"/>
              </a:rPr>
            </a:br>
            <a:br>
              <a:rPr lang="it-IT" b="0" i="0" dirty="0">
                <a:effectLst/>
                <a:latin typeface="Segoe UI" panose="020B0502040204020203" pitchFamily="34" charset="0"/>
              </a:rPr>
            </a:br>
            <a:r>
              <a:rPr lang="it-IT" b="0" i="0" dirty="0">
                <a:effectLst/>
                <a:latin typeface="Segoe UI" panose="020B0502040204020203" pitchFamily="34" charset="0"/>
              </a:rPr>
              <a:t>Il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garage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, oltre ad un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sistema</a:t>
            </a:r>
            <a:r>
              <a:rPr lang="it-IT" b="0" i="0" dirty="0">
                <a:solidFill>
                  <a:srgbClr val="C00000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automatico</a:t>
            </a:r>
            <a:r>
              <a:rPr lang="it-IT" b="0" i="0" dirty="0">
                <a:solidFill>
                  <a:srgbClr val="9E1D3A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di</a:t>
            </a:r>
            <a:r>
              <a:rPr lang="it-IT" b="0" i="0" dirty="0">
                <a:solidFill>
                  <a:srgbClr val="9E1D3A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apertura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, presenta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dispositivi</a:t>
            </a:r>
            <a:r>
              <a:rPr lang="it-IT" b="0" i="0" dirty="0">
                <a:solidFill>
                  <a:srgbClr val="9E1D3A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di</a:t>
            </a:r>
            <a:r>
              <a:rPr lang="it-IT" b="0" i="0" dirty="0">
                <a:solidFill>
                  <a:srgbClr val="9E1D3A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illuminazione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 e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sicurezza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 atti a favorire una più semplice e sicura interazione con esso.</a:t>
            </a:r>
            <a:br>
              <a:rPr lang="it-IT" b="0" i="0" dirty="0">
                <a:effectLst/>
                <a:latin typeface="Segoe UI" panose="020B0502040204020203" pitchFamily="34" charset="0"/>
              </a:rPr>
            </a:br>
            <a:br>
              <a:rPr lang="it-IT" b="0" i="0" dirty="0">
                <a:effectLst/>
                <a:latin typeface="Segoe UI" panose="020B0502040204020203" pitchFamily="34" charset="0"/>
              </a:rPr>
            </a:br>
            <a:r>
              <a:rPr lang="it-IT" b="0" i="0" dirty="0">
                <a:effectLst/>
                <a:latin typeface="Segoe UI" panose="020B0502040204020203" pitchFamily="34" charset="0"/>
              </a:rPr>
              <a:t>Infine, è implementato un sistema di antifurto che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garantisce la sicurezza</a:t>
            </a:r>
            <a:r>
              <a:rPr lang="it-IT" b="0" i="0" dirty="0">
                <a:solidFill>
                  <a:srgbClr val="9E1D3A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della abitazione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,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chiudendo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 automaticamente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garage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 e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cancelli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 dimenticati aperti,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bloccando porte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,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finestre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 e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attivando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 all'occasione 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segnali acustici 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e</a:t>
            </a:r>
            <a:r>
              <a:rPr lang="it-IT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 luminosi</a:t>
            </a:r>
            <a:r>
              <a:rPr lang="it-IT" b="0" i="0" dirty="0">
                <a:effectLst/>
                <a:latin typeface="Segoe UI" panose="020B0502040204020203" pitchFamily="34" charset="0"/>
              </a:rPr>
              <a:t>.</a:t>
            </a:r>
          </a:p>
          <a:p>
            <a:endParaRPr lang="it-IT" dirty="0"/>
          </a:p>
        </p:txBody>
      </p:sp>
      <p:pic>
        <p:nvPicPr>
          <p:cNvPr id="7" name="Elemento grafico 6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91F1131-9FD1-4FB9-BDE7-91CBD0642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3747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81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164266A-4737-4D2B-97AB-57FFBA1FB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49" y="1583434"/>
            <a:ext cx="8647141" cy="4506772"/>
          </a:xfrm>
          <a:prstGeom prst="rect">
            <a:avLst/>
          </a:prstGeom>
        </p:spPr>
      </p:pic>
      <p:pic>
        <p:nvPicPr>
          <p:cNvPr id="11" name="Elemento grafico 10" descr="Casa">
            <a:hlinkClick r:id="rId4" action="ppaction://hlinksldjump"/>
            <a:extLst>
              <a:ext uri="{FF2B5EF4-FFF2-40B4-BE49-F238E27FC236}">
                <a16:creationId xmlns:a16="http://schemas.microsoft.com/office/drawing/2014/main" id="{3197FAFE-3473-4615-8C57-BA55976818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E8AE3BB-5043-4A64-A611-2EB308765BDF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ILLUMINAZIONE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B0C9F95A-F20A-4167-AF98-E6B489BD5D2A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3848793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0502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257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SICUREZZA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2771775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248B5C-31B6-48DC-B9F4-51D8E5EC0764}"/>
              </a:ext>
            </a:extLst>
          </p:cNvPr>
          <p:cNvSpPr txBox="1"/>
          <p:nvPr/>
        </p:nvSpPr>
        <p:spPr>
          <a:xfrm>
            <a:off x="295275" y="1228725"/>
            <a:ext cx="789709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L’impianto di sicurezza è suddiviso in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 sotto-sistemi:</a:t>
            </a:r>
          </a:p>
          <a:p>
            <a:endParaRPr lang="it-IT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it-IT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 cancelli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vengono utilizzati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sensori di prossimità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e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fotocellule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sul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cancello principale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con la funzione di controllare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accessi illeciti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. Nel caso di rilevazione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illecita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vengono attivati degli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altoparlanti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e dei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lampeggianti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per segnalare la violazione.</a:t>
            </a:r>
            <a:endParaRPr lang="it-IT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+mj-lt"/>
              <a:buAutoNum type="arabicParenR"/>
            </a:pPr>
            <a:endParaRPr lang="it-IT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it-IT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 garage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sono installate dei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sensori di movimento all’interno del garage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per garantire la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 dell’autovettura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. In caso di effrazione,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 porte del garage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se aperte, vengono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bloccate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. Inoltre è installato un impianto di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rilevazione di fumo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. In caso di incendio, verranno attivati degli </a:t>
            </a:r>
            <a:r>
              <a:rPr lang="it-IT" i="1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sprinkler</a:t>
            </a:r>
            <a:r>
              <a:rPr lang="it-IT" i="1" dirty="0">
                <a:latin typeface="Segoe UI" panose="020B0502040204020203" pitchFamily="34" charset="0"/>
                <a:cs typeface="Segoe UI" panose="020B0502040204020203" pitchFamily="34" charset="0"/>
              </a:rPr>
              <a:t> ed un </a:t>
            </a:r>
            <a:r>
              <a:rPr lang="it-IT" i="1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allarme luminoso</a:t>
            </a:r>
            <a:r>
              <a:rPr lang="it-IT" i="1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it-IT" dirty="0">
              <a:solidFill>
                <a:srgbClr val="9E1D3A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+mj-lt"/>
              <a:buAutoNum type="arabicParenR"/>
            </a:pPr>
            <a:endParaRPr lang="it-IT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it-IT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 casa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sono installati dei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sensori di movimento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sul portico, per garantire la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 dell’abitazione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. In caso di effrazione,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 porte e le finestre di casa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vengono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bloccate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e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inoltre vengono attivati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altoparlanti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e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lampeggianti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posti sul portico.</a:t>
            </a:r>
          </a:p>
          <a:p>
            <a:pPr marL="342900" indent="-342900">
              <a:buFont typeface="+mj-lt"/>
              <a:buAutoNum type="arabicParenR"/>
            </a:pPr>
            <a:endParaRPr lang="it-IT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Elemento grafico 7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04F5F87-46B3-40AB-BC6E-2F7F391E9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6651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257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SICUREZZA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2771775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248B5C-31B6-48DC-B9F4-51D8E5EC0764}"/>
              </a:ext>
            </a:extLst>
          </p:cNvPr>
          <p:cNvSpPr txBox="1"/>
          <p:nvPr/>
        </p:nvSpPr>
        <p:spPr>
          <a:xfrm>
            <a:off x="178897" y="1586172"/>
            <a:ext cx="8591030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900" dirty="0">
                <a:latin typeface="Segoe UI" panose="020B0502040204020203" pitchFamily="34" charset="0"/>
                <a:cs typeface="Segoe UI" panose="020B0502040204020203" pitchFamily="34" charset="0"/>
              </a:rPr>
              <a:t>Infine, l’utente può scegliere di attivare uno scenario di « </a:t>
            </a:r>
            <a:r>
              <a:rPr lang="it-IT" sz="1900" i="1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 TOTALE</a:t>
            </a:r>
            <a:r>
              <a:rPr lang="it-IT" sz="1900" dirty="0">
                <a:latin typeface="Segoe UI" panose="020B0502040204020203" pitchFamily="34" charset="0"/>
                <a:cs typeface="Segoe UI" panose="020B0502040204020203" pitchFamily="34" charset="0"/>
              </a:rPr>
              <a:t>», ovvero vengono attivati contemporaneamente i sistemi di:</a:t>
            </a:r>
          </a:p>
          <a:p>
            <a:endParaRPr lang="it-IT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endParaRPr lang="it-IT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r>
              <a:rPr lang="it-IT" sz="1900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 cancello principale</a:t>
            </a: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endParaRPr lang="it-IT" sz="1900" u="sng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endParaRPr lang="it-IT" sz="1900" u="sng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r>
              <a:rPr lang="it-IT" sz="1900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 garage</a:t>
            </a: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endParaRPr lang="it-IT" sz="1900" u="sng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endParaRPr lang="it-IT" sz="1900" u="sng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r>
              <a:rPr lang="it-IT" sz="1900" u="sng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 casa</a:t>
            </a:r>
            <a:endParaRPr lang="it-IT" sz="1900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Elemento grafico 7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CBA1A27-0F6F-4C2D-B041-A7DB36E27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2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257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SICUREZZA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2771775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Elemento grafico 7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04F5F87-46B3-40AB-BC6E-2F7F391E9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9F39AD32-BB15-4117-8995-C5C933EAE8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507" y="1318551"/>
            <a:ext cx="8629178" cy="539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333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257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SICUREZZA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2771775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Elemento grafico 7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04F5F87-46B3-40AB-BC6E-2F7F391E9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31AE20C1-E743-454A-BE1B-0D5EBC4D59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328" y="1320165"/>
            <a:ext cx="7659832" cy="541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3242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257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SICUREZZA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2771775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Elemento grafico 9" descr="Casa">
            <a:hlinkClick r:id="rId3" action="ppaction://hlinksldjump"/>
            <a:extLst>
              <a:ext uri="{FF2B5EF4-FFF2-40B4-BE49-F238E27FC236}">
                <a16:creationId xmlns:a16="http://schemas.microsoft.com/office/drawing/2014/main" id="{4C585F38-2EF8-453D-959C-9660C3573B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0FC3DFCB-6626-4BC6-ADBB-B7AE1C2828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234" y="1346834"/>
            <a:ext cx="6827152" cy="543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413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3286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CONCLUSIONI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3479800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95422CC5-1F82-4E5C-A133-DE7B981887EA}"/>
              </a:ext>
            </a:extLst>
          </p:cNvPr>
          <p:cNvSpPr txBox="1"/>
          <p:nvPr/>
        </p:nvSpPr>
        <p:spPr>
          <a:xfrm>
            <a:off x="198120" y="1902976"/>
            <a:ext cx="832104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0" i="0" dirty="0">
                <a:effectLst/>
                <a:latin typeface="Segoe UI" panose="020B0502040204020203" pitchFamily="34" charset="0"/>
              </a:rPr>
              <a:t>In questo elaborato abbiamo utilizzato gli strumenti messi a disposizione da </a:t>
            </a:r>
            <a:r>
              <a:rPr lang="it-IT" sz="2000" b="0" i="0" dirty="0" err="1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OpenPLC</a:t>
            </a:r>
            <a:r>
              <a:rPr lang="it-IT" sz="2000" b="0" i="0" dirty="0">
                <a:effectLst/>
                <a:latin typeface="Segoe UI" panose="020B0502040204020203" pitchFamily="34" charset="0"/>
              </a:rPr>
              <a:t> e l'interazione con </a:t>
            </a:r>
            <a:r>
              <a:rPr lang="it-IT" sz="2000" b="0" i="0" dirty="0" err="1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ScadaBR</a:t>
            </a:r>
            <a:r>
              <a:rPr lang="it-IT" sz="2000" b="0" i="0" dirty="0">
                <a:effectLst/>
                <a:latin typeface="Segoe UI" panose="020B0502040204020203" pitchFamily="34" charset="0"/>
              </a:rPr>
              <a:t> per simulare un </a:t>
            </a:r>
            <a:r>
              <a:rPr lang="it-IT" sz="2000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sistema di domotica</a:t>
            </a:r>
            <a:r>
              <a:rPr lang="it-IT" sz="2000" b="0" i="0" dirty="0">
                <a:effectLst/>
                <a:latin typeface="Segoe UI" panose="020B0502040204020203" pitchFamily="34" charset="0"/>
              </a:rPr>
              <a:t>.</a:t>
            </a:r>
            <a:br>
              <a:rPr lang="it-IT" sz="2000" b="0" i="0" dirty="0">
                <a:effectLst/>
                <a:latin typeface="Segoe UI" panose="020B0502040204020203" pitchFamily="34" charset="0"/>
              </a:rPr>
            </a:br>
            <a:r>
              <a:rPr lang="it-IT" sz="2000" b="0" i="0" dirty="0">
                <a:effectLst/>
                <a:latin typeface="Segoe UI" panose="020B0502040204020203" pitchFamily="34" charset="0"/>
              </a:rPr>
              <a:t>Abbiamo posto particolare attenzione sull'interazione tra i vari componenti dei </a:t>
            </a:r>
            <a:r>
              <a:rPr lang="it-IT" sz="2000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sottosistemi</a:t>
            </a:r>
            <a:r>
              <a:rPr lang="it-IT" sz="2000" b="0" i="0" dirty="0">
                <a:effectLst/>
                <a:latin typeface="Segoe UI" panose="020B0502040204020203" pitchFamily="34" charset="0"/>
              </a:rPr>
              <a:t> e i vari </a:t>
            </a:r>
            <a:r>
              <a:rPr lang="it-IT" sz="2000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programmi</a:t>
            </a:r>
            <a:r>
              <a:rPr lang="it-IT" sz="2000" b="0" i="0" dirty="0">
                <a:effectLst/>
                <a:latin typeface="Segoe UI" panose="020B0502040204020203" pitchFamily="34" charset="0"/>
              </a:rPr>
              <a:t>, utilizzando diversi </a:t>
            </a:r>
            <a:r>
              <a:rPr lang="it-IT" sz="2000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linguaggi di programmazione </a:t>
            </a:r>
            <a:r>
              <a:rPr lang="it-IT" sz="2000" b="0" i="0" dirty="0">
                <a:effectLst/>
                <a:latin typeface="Segoe UI" panose="020B0502040204020203" pitchFamily="34" charset="0"/>
              </a:rPr>
              <a:t>che meglio si adattavano alla situazione. </a:t>
            </a:r>
            <a:br>
              <a:rPr lang="it-IT" sz="2000" b="0" i="0" dirty="0">
                <a:effectLst/>
                <a:latin typeface="Segoe UI" panose="020B0502040204020203" pitchFamily="34" charset="0"/>
              </a:rPr>
            </a:br>
            <a:r>
              <a:rPr lang="it-IT" sz="2000" b="0" i="0" dirty="0">
                <a:effectLst/>
                <a:latin typeface="Segoe UI" panose="020B0502040204020203" pitchFamily="34" charset="0"/>
              </a:rPr>
              <a:t>I diversi programmi sono stati sincronizzati con l'utilizzo di </a:t>
            </a:r>
            <a:r>
              <a:rPr lang="it-IT" sz="2000" b="0" i="0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variabili globali</a:t>
            </a:r>
            <a:r>
              <a:rPr lang="it-IT" sz="2000" b="0" i="0" dirty="0">
                <a:effectLst/>
                <a:latin typeface="Segoe UI" panose="020B0502040204020203" pitchFamily="34" charset="0"/>
              </a:rPr>
              <a:t> e integrati su </a:t>
            </a:r>
            <a:r>
              <a:rPr lang="it-IT" sz="2000" b="0" i="0" dirty="0" err="1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ScadaBR</a:t>
            </a:r>
            <a:r>
              <a:rPr lang="it-IT" sz="2000" b="0" i="0" dirty="0">
                <a:effectLst/>
                <a:latin typeface="Segoe UI" panose="020B0502040204020203" pitchFamily="34" charset="0"/>
              </a:rPr>
              <a:t> in diverse viste grafiche.</a:t>
            </a:r>
            <a:br>
              <a:rPr lang="it-IT" sz="2000" b="0" i="0" dirty="0">
                <a:effectLst/>
                <a:latin typeface="Segoe UI" panose="020B0502040204020203" pitchFamily="34" charset="0"/>
              </a:rPr>
            </a:br>
            <a:br>
              <a:rPr lang="it-IT" sz="2000" b="0" i="0" dirty="0">
                <a:effectLst/>
                <a:latin typeface="Segoe UI" panose="020B0502040204020203" pitchFamily="34" charset="0"/>
              </a:rPr>
            </a:br>
            <a:r>
              <a:rPr lang="it-IT" sz="2000" b="0" i="0" dirty="0">
                <a:effectLst/>
                <a:latin typeface="Segoe UI" panose="020B0502040204020203" pitchFamily="34" charset="0"/>
              </a:rPr>
              <a:t>Ringraziamo, infine, il </a:t>
            </a:r>
            <a:r>
              <a:rPr lang="it-IT" sz="2000" i="1" dirty="0">
                <a:solidFill>
                  <a:srgbClr val="B71E42"/>
                </a:solidFill>
                <a:effectLst/>
                <a:latin typeface="Segoe UI" panose="020B0502040204020203" pitchFamily="34" charset="0"/>
              </a:rPr>
              <a:t>Professore Adriano Mele </a:t>
            </a:r>
            <a:r>
              <a:rPr lang="it-IT" sz="2000" b="0" i="0" dirty="0">
                <a:effectLst/>
                <a:latin typeface="Segoe UI" panose="020B0502040204020203" pitchFamily="34" charset="0"/>
              </a:rPr>
              <a:t>per la disponibilità e l'aiuto fornito durante tutto lo sviluppo del progetto.</a:t>
            </a:r>
          </a:p>
          <a:p>
            <a:endParaRPr lang="it-IT" dirty="0"/>
          </a:p>
        </p:txBody>
      </p:sp>
      <p:pic>
        <p:nvPicPr>
          <p:cNvPr id="40" name="Elemento grafico 39" descr="Uscita">
            <a:hlinkClick r:id="" action="ppaction://hlinkshowjump?jump=endshow"/>
            <a:extLst>
              <a:ext uri="{FF2B5EF4-FFF2-40B4-BE49-F238E27FC236}">
                <a16:creationId xmlns:a16="http://schemas.microsoft.com/office/drawing/2014/main" id="{9EFA69B1-55B1-46E1-8306-DD8F7C9A1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49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ANALISI E SPECIFICA DEI REQUISITI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AAF483F-35F4-48D4-BEBE-02A411D44CC4}"/>
              </a:ext>
            </a:extLst>
          </p:cNvPr>
          <p:cNvSpPr txBox="1"/>
          <p:nvPr/>
        </p:nvSpPr>
        <p:spPr>
          <a:xfrm>
            <a:off x="295275" y="1658443"/>
            <a:ext cx="902017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Il sistema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simula</a:t>
            </a: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 la gestione di una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automazione</a:t>
            </a: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dell’esterno</a:t>
            </a: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 di una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abitazione</a:t>
            </a: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b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L’utente, attraverso il sistema, avrà modo di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automatizzare</a:t>
            </a: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 e rendere più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agevoli</a:t>
            </a: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 alcuni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scenari</a:t>
            </a:r>
            <a:r>
              <a:rPr lang="it-IT" sz="2000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tipici</a:t>
            </a:r>
            <a:r>
              <a:rPr lang="it-IT" sz="2000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quotidiani</a:t>
            </a: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it-IT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Nello specifico:</a:t>
            </a:r>
          </a:p>
          <a:p>
            <a:endParaRPr lang="it-IT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B71E42"/>
              </a:buClr>
              <a:buFont typeface="Arial" panose="020B0604020202020204" pitchFamily="34" charset="0"/>
              <a:buChar char="•"/>
            </a:pP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Controllo della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motorizzazione dei cancelli</a:t>
            </a:r>
            <a:b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B71E42"/>
              </a:buClr>
              <a:buFont typeface="Arial" panose="020B0604020202020204" pitchFamily="34" charset="0"/>
              <a:buChar char="•"/>
            </a:pP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Gestione dell’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illuminazione esterna</a:t>
            </a:r>
            <a:b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sz="2000" dirty="0">
              <a:solidFill>
                <a:srgbClr val="B71E4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B71E42"/>
              </a:buClr>
              <a:buFont typeface="Arial" panose="020B0604020202020204" pitchFamily="34" charset="0"/>
              <a:buChar char="•"/>
            </a:pPr>
            <a:r>
              <a:rPr lang="it-IT" sz="2000" dirty="0">
                <a:latin typeface="Segoe UI" panose="020B0502040204020203" pitchFamily="34" charset="0"/>
                <a:cs typeface="Segoe UI" panose="020B0502040204020203" pitchFamily="34" charset="0"/>
              </a:rPr>
              <a:t>Sistema di </a:t>
            </a:r>
            <a:r>
              <a:rPr lang="it-IT" sz="2000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sicurezza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7524750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2899A7E-4FCB-4092-944F-FE0E0A0EF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0313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95250" y="582394"/>
            <a:ext cx="4638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INTERFACCIA SCADA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4629863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Elemento grafico 3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A037BDD-42B3-4EA1-B34B-B94E7DC7E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4AB8442F-A801-4F47-B0A9-14EFA2FC90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9863" y="2952750"/>
            <a:ext cx="5840156" cy="38385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7C5A7DFB-835D-4D8A-A93E-3F8B76B62C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" y="1490632"/>
            <a:ext cx="6206316" cy="34814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3839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3000">
              <a:srgbClr val="EDECE7"/>
            </a:gs>
            <a:gs pos="100000">
              <a:schemeClr val="bg2">
                <a:shade val="80000"/>
                <a:lumMod val="96000"/>
              </a:schemeClr>
            </a:gs>
          </a:gsLst>
          <a:lin ang="9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5">
            <a:extLst>
              <a:ext uri="{FF2B5EF4-FFF2-40B4-BE49-F238E27FC236}">
                <a16:creationId xmlns:a16="http://schemas.microsoft.com/office/drawing/2014/main" id="{B9FE2836-784F-479A-ACAB-AF27D55A2F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444" t="11476" r="5894" b="11439"/>
          <a:stretch/>
        </p:blipFill>
        <p:spPr>
          <a:xfrm>
            <a:off x="3581400" y="1895475"/>
            <a:ext cx="4286250" cy="37266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E2749D7-DE86-4CDE-88F1-E000AE0287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4221" t="22847" r="13211" b="23091"/>
          <a:stretch/>
        </p:blipFill>
        <p:spPr>
          <a:xfrm>
            <a:off x="7867650" y="3097969"/>
            <a:ext cx="3388187" cy="25241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Titolo 1">
            <a:extLst>
              <a:ext uri="{FF2B5EF4-FFF2-40B4-BE49-F238E27FC236}">
                <a16:creationId xmlns:a16="http://schemas.microsoft.com/office/drawing/2014/main" id="{55E99249-5613-44F4-8FF1-1195B92DE5A2}"/>
              </a:ext>
            </a:extLst>
          </p:cNvPr>
          <p:cNvSpPr txBox="1">
            <a:spLocks/>
          </p:cNvSpPr>
          <p:nvPr/>
        </p:nvSpPr>
        <p:spPr>
          <a:xfrm>
            <a:off x="1069533" y="836959"/>
            <a:ext cx="3772939" cy="50372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B71E42"/>
                </a:solidFill>
              </a:rPr>
              <a:t>Home automation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369BEF5-8CCD-424E-8F81-8391C013E90F}"/>
              </a:ext>
            </a:extLst>
          </p:cNvPr>
          <p:cNvCxnSpPr/>
          <p:nvPr/>
        </p:nvCxnSpPr>
        <p:spPr>
          <a:xfrm>
            <a:off x="0" y="1235904"/>
            <a:ext cx="466725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Immagine 36" descr="Immagine che contiene sedendo&#10;&#10;Descrizione generata automaticamente">
            <a:hlinkClick r:id="rId5" action="ppaction://hlinksldjump"/>
            <a:extLst>
              <a:ext uri="{FF2B5EF4-FFF2-40B4-BE49-F238E27FC236}">
                <a16:creationId xmlns:a16="http://schemas.microsoft.com/office/drawing/2014/main" id="{43663BE8-5D29-4D92-A9CA-CEA3D7C76ED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12665" t="12357" r="12716" b="12841"/>
          <a:stretch/>
        </p:blipFill>
        <p:spPr>
          <a:xfrm>
            <a:off x="958453" y="3595687"/>
            <a:ext cx="959645" cy="962025"/>
          </a:xfrm>
          <a:prstGeom prst="rect">
            <a:avLst/>
          </a:prstGeom>
        </p:spPr>
      </p:pic>
      <p:pic>
        <p:nvPicPr>
          <p:cNvPr id="41" name="Immagine 40">
            <a:hlinkClick r:id="rId8" action="ppaction://hlinksldjump"/>
            <a:extLst>
              <a:ext uri="{FF2B5EF4-FFF2-40B4-BE49-F238E27FC236}">
                <a16:creationId xmlns:a16="http://schemas.microsoft.com/office/drawing/2014/main" id="{6E997449-B647-45F1-9A05-1B1042641B7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795" t="22531" b="22554"/>
          <a:stretch/>
        </p:blipFill>
        <p:spPr>
          <a:xfrm flipH="1">
            <a:off x="801529" y="2198687"/>
            <a:ext cx="1532096" cy="852003"/>
          </a:xfrm>
          <a:prstGeom prst="rect">
            <a:avLst/>
          </a:prstGeom>
        </p:spPr>
      </p:pic>
      <p:pic>
        <p:nvPicPr>
          <p:cNvPr id="43" name="Immagine 42" descr="Immagine che contiene orologio, metro&#10;&#10;Descrizione generata automaticamente">
            <a:hlinkClick r:id="rId10" action="ppaction://hlinksldjump"/>
            <a:extLst>
              <a:ext uri="{FF2B5EF4-FFF2-40B4-BE49-F238E27FC236}">
                <a16:creationId xmlns:a16="http://schemas.microsoft.com/office/drawing/2014/main" id="{01A59248-F027-442B-A71B-973E6A2161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5242" y="5102709"/>
            <a:ext cx="1286065" cy="1192037"/>
          </a:xfrm>
          <a:prstGeom prst="rect">
            <a:avLst/>
          </a:prstGeom>
        </p:spPr>
      </p:pic>
      <p:pic>
        <p:nvPicPr>
          <p:cNvPr id="9" name="Elemento grafico 8" descr="Indietro">
            <a:hlinkClick r:id="" action="ppaction://hlinkshowjump?jump=lastslide"/>
            <a:extLst>
              <a:ext uri="{FF2B5EF4-FFF2-40B4-BE49-F238E27FC236}">
                <a16:creationId xmlns:a16="http://schemas.microsoft.com/office/drawing/2014/main" id="{59ACF24B-3FBD-4216-A990-6D98FBBAB73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4924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MOTORIZZAZIONE CANCELLI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6610350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75C0586-2F37-4158-809A-2004F23B06E1}"/>
              </a:ext>
            </a:extLst>
          </p:cNvPr>
          <p:cNvSpPr txBox="1"/>
          <p:nvPr/>
        </p:nvSpPr>
        <p:spPr>
          <a:xfrm>
            <a:off x="95942" y="1350467"/>
            <a:ext cx="957193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L’utente attraverso l’utilizzo di un telecomando potrà scegliere di:</a:t>
            </a:r>
            <a:b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Arial" panose="020B0604020202020204" pitchFamily="34" charset="0"/>
              <a:buChar char="•"/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aprire il cancello per le autovetture, con conseguente: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avvio di motori,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accensione di lampeggiante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ed eventualmente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accendere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luci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del percorso carrabile</a:t>
            </a:r>
          </a:p>
          <a:p>
            <a:endParaRPr lang="it-IT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B71E42"/>
              </a:buClr>
              <a:buFont typeface="Arial" panose="020B0604020202020204" pitchFamily="34" charset="0"/>
              <a:buChar char="•"/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aprire il pedonale con la potenziale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accensione delle luci</a:t>
            </a:r>
            <a:b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it-IT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Un sensore rileverà la fine corsa del cancello e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spegnerà il lampeggiante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b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La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chiusura del cancello 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avverrà o tramite telecomando da parte dell’utente oppure automaticamente attraverso un timer (5 sec*). Durante la sua chiusura verranno monitorati:</a:t>
            </a:r>
          </a:p>
          <a:p>
            <a:endParaRPr lang="it-IT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eventuali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passaggi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attraverso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il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cancello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800100" lvl="1" indent="-342900">
              <a:buClr>
                <a:srgbClr val="B71E42"/>
              </a:buClr>
              <a:buFont typeface="Arial" panose="020B0604020202020204" pitchFamily="34" charset="0"/>
              <a:buChar char="•"/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rilevati tramite una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fotocellula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nei pressi del cancello</a:t>
            </a:r>
          </a:p>
          <a:p>
            <a:pPr marL="800100" lvl="1" indent="-342900">
              <a:buFont typeface="+mj-lt"/>
              <a:buAutoNum type="arabicParenR"/>
            </a:pPr>
            <a:endParaRPr lang="it-IT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Clr>
                <a:srgbClr val="B71E42"/>
              </a:buClr>
              <a:buFont typeface="+mj-lt"/>
              <a:buAutoNum type="arabicParenR"/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ulteriori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pressioni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del relativo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pulsante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</a:t>
            </a:r>
            <a:r>
              <a:rPr lang="it-IT" dirty="0">
                <a:solidFill>
                  <a:srgbClr val="9E1D3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apertura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chiusura</a:t>
            </a:r>
          </a:p>
          <a:p>
            <a:pPr>
              <a:buClr>
                <a:srgbClr val="B71E42"/>
              </a:buClr>
            </a:pPr>
            <a:endParaRPr lang="it-IT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Clr>
                <a:srgbClr val="B71E42"/>
              </a:buClr>
            </a:pP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Tramite l’uso di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sensori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di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inizio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fine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corsa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è stata implementata la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apertura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chiusura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automatica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del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cancello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, prevedendo la possibilità di interrompere il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normale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decorso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di questo, tramite una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nuova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pressione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del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pulsante</a:t>
            </a:r>
            <a:r>
              <a:rPr lang="it-IT" dirty="0">
                <a:latin typeface="Segoe UI" panose="020B0502040204020203" pitchFamily="34" charset="0"/>
                <a:cs typeface="Segoe UI" panose="020B0502040204020203" pitchFamily="34" charset="0"/>
              </a:rPr>
              <a:t> oppure un </a:t>
            </a:r>
            <a:r>
              <a:rPr lang="it-IT" dirty="0">
                <a:solidFill>
                  <a:srgbClr val="B71E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passaggio attraverso fotocellula</a:t>
            </a:r>
          </a:p>
        </p:txBody>
      </p:sp>
      <p:pic>
        <p:nvPicPr>
          <p:cNvPr id="6" name="Elemento grafico 5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CEC95DF-AB8A-475E-A34F-25C35B900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05B07E-88FF-4C2D-B696-22F453A9A731}"/>
              </a:ext>
            </a:extLst>
          </p:cNvPr>
          <p:cNvSpPr txBox="1"/>
          <p:nvPr/>
        </p:nvSpPr>
        <p:spPr>
          <a:xfrm>
            <a:off x="0" y="6647974"/>
            <a:ext cx="65151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* i tempi sono stati scelti per favorire l’esecuzione della simulazione</a:t>
            </a:r>
          </a:p>
        </p:txBody>
      </p:sp>
    </p:spTree>
    <p:extLst>
      <p:ext uri="{BB962C8B-B14F-4D97-AF65-F5344CB8AC3E}">
        <p14:creationId xmlns:p14="http://schemas.microsoft.com/office/powerpoint/2010/main" val="6830356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MOTORIZZAZIONE CANCELLI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6610350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CEC95DF-AB8A-475E-A34F-25C35B900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39223F6F-7B20-46F8-8EA9-672EF32E60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774" y="1808381"/>
            <a:ext cx="11235953" cy="403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22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MOTORIZZAZIONE CANCELLI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6610350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CEC95DF-AB8A-475E-A34F-25C35B900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A69BFE6-4886-4489-91F7-E4E432CA87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587" y="1228725"/>
            <a:ext cx="6891338" cy="550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3435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B411040-3332-4F3F-A274-FDEEDF276BBB}"/>
              </a:ext>
            </a:extLst>
          </p:cNvPr>
          <p:cNvSpPr txBox="1"/>
          <p:nvPr/>
        </p:nvSpPr>
        <p:spPr>
          <a:xfrm>
            <a:off x="295275" y="582394"/>
            <a:ext cx="748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ln w="0"/>
                <a:solidFill>
                  <a:schemeClr val="accent1"/>
                </a:solidFill>
                <a:effectLst>
                  <a:innerShdw blurRad="152400" dir="13500000">
                    <a:schemeClr val="bg1">
                      <a:alpha val="0"/>
                    </a:schemeClr>
                  </a:innerShdw>
                </a:effectLst>
                <a:latin typeface="+mj-lt"/>
              </a:rPr>
              <a:t>MOTORIZZAZIONE CANCELLI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6CFE17C-2929-4FB7-A55F-43A43636FA66}"/>
              </a:ext>
            </a:extLst>
          </p:cNvPr>
          <p:cNvCxnSpPr>
            <a:cxnSpLocks/>
          </p:cNvCxnSpPr>
          <p:nvPr/>
        </p:nvCxnSpPr>
        <p:spPr>
          <a:xfrm>
            <a:off x="0" y="1162050"/>
            <a:ext cx="6610350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ndietro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CEC95DF-AB8A-475E-A34F-25C35B900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43600"/>
            <a:ext cx="914400" cy="91440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A69BFE6-4886-4489-91F7-E4E432CA877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95275" y="1338349"/>
            <a:ext cx="7751353" cy="517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6511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Raccolt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1147</Words>
  <Application>Microsoft Office PowerPoint</Application>
  <PresentationFormat>Widescreen</PresentationFormat>
  <Paragraphs>95</Paragraphs>
  <Slides>26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26</vt:i4>
      </vt:variant>
    </vt:vector>
  </HeadingPairs>
  <TitlesOfParts>
    <vt:vector size="31" baseType="lpstr">
      <vt:lpstr>Arial</vt:lpstr>
      <vt:lpstr>Calibri</vt:lpstr>
      <vt:lpstr>Gill Sans MT</vt:lpstr>
      <vt:lpstr>Segoe UI</vt:lpstr>
      <vt:lpstr>Raccolta</vt:lpstr>
      <vt:lpstr>Tecnologie informatiche per l’automazione industriale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Tecnologie informatiche per l’automazione industriale</dc:title>
  <dc:creator>ANTONIO NOVIELLO</dc:creator>
  <cp:lastModifiedBy>Adriano Mele</cp:lastModifiedBy>
  <cp:revision>46</cp:revision>
  <dcterms:created xsi:type="dcterms:W3CDTF">2020-07-03T08:30:14Z</dcterms:created>
  <dcterms:modified xsi:type="dcterms:W3CDTF">2020-09-10T15:46:54Z</dcterms:modified>
</cp:coreProperties>
</file>